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22"/>
  </p:notesMasterIdLst>
  <p:handoutMasterIdLst>
    <p:handoutMasterId r:id="rId23"/>
  </p:handoutMasterIdLst>
  <p:sldIdLst>
    <p:sldId id="308" r:id="rId2"/>
    <p:sldId id="311" r:id="rId3"/>
    <p:sldId id="307" r:id="rId4"/>
    <p:sldId id="327" r:id="rId5"/>
    <p:sldId id="328" r:id="rId6"/>
    <p:sldId id="326" r:id="rId7"/>
    <p:sldId id="319" r:id="rId8"/>
    <p:sldId id="320" r:id="rId9"/>
    <p:sldId id="335" r:id="rId10"/>
    <p:sldId id="325" r:id="rId11"/>
    <p:sldId id="317" r:id="rId12"/>
    <p:sldId id="329" r:id="rId13"/>
    <p:sldId id="330" r:id="rId14"/>
    <p:sldId id="331" r:id="rId15"/>
    <p:sldId id="332" r:id="rId16"/>
    <p:sldId id="333" r:id="rId17"/>
    <p:sldId id="321" r:id="rId18"/>
    <p:sldId id="322" r:id="rId19"/>
    <p:sldId id="324" r:id="rId20"/>
    <p:sldId id="310" r:id="rId2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7" autoAdjust="0"/>
    <p:restoredTop sz="94614" autoAdjust="0"/>
  </p:normalViewPr>
  <p:slideViewPr>
    <p:cSldViewPr snapToGrid="0" snapToObjects="1">
      <p:cViewPr>
        <p:scale>
          <a:sx n="192" d="100"/>
          <a:sy n="192" d="100"/>
        </p:scale>
        <p:origin x="264" y="3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</a:t>
            </a:r>
            <a:r>
              <a:rPr lang="en-US" dirty="0" err="1"/>
              <a:t>gitter</a:t>
            </a:r>
            <a:r>
              <a:rPr lang="en-US" dirty="0"/>
              <a:t> is great for discussion, questions.  Bug reports are best handled as issues.  Rule of thumb, if you want some kind of action, create an issue.  If you have a question or comment, make it in </a:t>
            </a:r>
            <a:r>
              <a:rPr lang="en-US" dirty="0" err="1"/>
              <a:t>gitter</a:t>
            </a:r>
            <a:r>
              <a:rPr lang="en-US" dirty="0"/>
              <a:t>.  When in doubt, ask in </a:t>
            </a:r>
            <a:r>
              <a:rPr lang="en-US" dirty="0" err="1"/>
              <a:t>gitter</a:t>
            </a:r>
            <a:r>
              <a:rPr lang="en-US" dirty="0"/>
              <a:t> we may later ask you to create an issue.  Suggest that they use </a:t>
            </a:r>
            <a:r>
              <a:rPr lang="en-US" dirty="0" err="1"/>
              <a:t>gitter</a:t>
            </a:r>
            <a:r>
              <a:rPr lang="en-US" dirty="0"/>
              <a:t> to message Mia (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miagaudet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you could just go to straight to </a:t>
            </a:r>
            <a:r>
              <a:rPr lang="en-US" dirty="0" err="1"/>
              <a:t>github</a:t>
            </a:r>
            <a:r>
              <a:rPr lang="en-US" dirty="0"/>
              <a:t> directly.  After mention the short and detailed description of the problem, point out the assignment/labels on the right but ask them not to touch, a DCEG project manager will triage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4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Kanban board will be changing to improve communication during the F&amp;R meetings.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4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episphere/connect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ter.im/" TargetMode="External"/><Relationship Id="rId4" Type="http://schemas.openxmlformats.org/officeDocument/2006/relationships/hyperlink" Target="https://nih.app.box.com/file/65662478174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C28D4-C46D-534B-B3F4-5E98E4D1442F}"/>
              </a:ext>
            </a:extLst>
          </p:cNvPr>
          <p:cNvSpPr txBox="1"/>
          <p:nvPr/>
        </p:nvSpPr>
        <p:spPr>
          <a:xfrm>
            <a:off x="4181067" y="2991445"/>
            <a:ext cx="4277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Daniel E. Russ, Ph.D.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Science Research Group, 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Division of Cancer Epidemiology and Genetics, NCI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1D8-7DCE-9444-88CB-6287756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from the PWA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0F85AC-213D-1646-BB5B-7F76EC4F0D75}"/>
              </a:ext>
            </a:extLst>
          </p:cNvPr>
          <p:cNvSpPr/>
          <p:nvPr/>
        </p:nvSpPr>
        <p:spPr>
          <a:xfrm>
            <a:off x="1799303" y="963561"/>
            <a:ext cx="1120878" cy="609600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52F11-B09E-094C-907D-B381FA5D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06" y="629053"/>
            <a:ext cx="6533388" cy="41148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F20511-6DF6-3E4D-8F73-25462E4878E9}"/>
              </a:ext>
            </a:extLst>
          </p:cNvPr>
          <p:cNvSpPr/>
          <p:nvPr/>
        </p:nvSpPr>
        <p:spPr>
          <a:xfrm>
            <a:off x="4757530" y="963561"/>
            <a:ext cx="722244" cy="341778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FC8A4F-ADDA-FF43-970F-24FBA0E24FC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341329" y="486918"/>
            <a:ext cx="8461342" cy="4663440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FEA161D-1A5B-054D-B4B6-5AED3E21A4F3}"/>
              </a:ext>
            </a:extLst>
          </p:cNvPr>
          <p:cNvSpPr/>
          <p:nvPr/>
        </p:nvSpPr>
        <p:spPr>
          <a:xfrm>
            <a:off x="2340864" y="1682496"/>
            <a:ext cx="603504" cy="292608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54CB9-3303-7749-8C11-A525D7EB3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0310D4F-FCD9-134B-A7B1-4BB8F00F7779}"/>
              </a:ext>
            </a:extLst>
          </p:cNvPr>
          <p:cNvSpPr/>
          <p:nvPr/>
        </p:nvSpPr>
        <p:spPr>
          <a:xfrm>
            <a:off x="6410132" y="2652837"/>
            <a:ext cx="767908" cy="369331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376E3-D39A-AA41-ABB9-9057F36E9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77969-CE3D-294E-8521-FF091A0C39D2}"/>
              </a:ext>
            </a:extLst>
          </p:cNvPr>
          <p:cNvSpPr txBox="1"/>
          <p:nvPr/>
        </p:nvSpPr>
        <p:spPr>
          <a:xfrm>
            <a:off x="5997373" y="1436585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6675A-9B51-374D-B06F-913407D4DD73}"/>
              </a:ext>
            </a:extLst>
          </p:cNvPr>
          <p:cNvSpPr txBox="1"/>
          <p:nvPr/>
        </p:nvSpPr>
        <p:spPr>
          <a:xfrm>
            <a:off x="5997372" y="2799143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1DF1CF-9DED-C041-AEB2-84A7A80A6F1A}"/>
              </a:ext>
            </a:extLst>
          </p:cNvPr>
          <p:cNvCxnSpPr>
            <a:stCxn id="17" idx="1"/>
          </p:cNvCxnSpPr>
          <p:nvPr/>
        </p:nvCxnSpPr>
        <p:spPr>
          <a:xfrm flipH="1">
            <a:off x="5093208" y="1759751"/>
            <a:ext cx="904165" cy="507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C8794-56D4-9544-88EC-883F2E12092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71290" y="3122309"/>
            <a:ext cx="1026082" cy="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685153" y="4775098"/>
            <a:ext cx="39549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episphere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/connect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821F-3AA4-D541-AAB5-A193CAA4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C46B5-BA04-734D-9942-9CE2F9A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4" y="629053"/>
            <a:ext cx="6415675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D6440-6960-9D48-A225-CF5667D27066}"/>
              </a:ext>
            </a:extLst>
          </p:cNvPr>
          <p:cNvSpPr/>
          <p:nvPr/>
        </p:nvSpPr>
        <p:spPr>
          <a:xfrm>
            <a:off x="1115568" y="3054096"/>
            <a:ext cx="3813048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DC8E-5325-8547-8019-461BB7829E03}"/>
              </a:ext>
            </a:extLst>
          </p:cNvPr>
          <p:cNvSpPr/>
          <p:nvPr/>
        </p:nvSpPr>
        <p:spPr>
          <a:xfrm>
            <a:off x="1115568" y="2478024"/>
            <a:ext cx="3456432" cy="93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384D-B014-994F-9BD8-09E4796C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72F55-9B5E-3946-ACCC-E19CB388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43BE-4E65-1143-A149-127ADB92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82F1D-FD47-D44C-B4E5-FA92D1BF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3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9137-B1AC-EF4C-886D-69870E26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0235-317C-7246-8378-1EC6FFF5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2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5AB-AA40-8C46-81AD-7EB9E64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AB2B-C3A2-3F48-ABF7-2DF93BE7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https://github.com/danielruss/documentation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 or corrections?  </a:t>
            </a:r>
          </a:p>
          <a:p>
            <a:pPr lvl="1"/>
            <a:r>
              <a:rPr lang="en-US" dirty="0"/>
              <a:t>Create an issue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is a Web-Based Repository (GIT)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integrates communication with our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BBC8AC-3F4D-D84B-ADC8-EEF4ABD734A4}"/>
              </a:ext>
            </a:extLst>
          </p:cNvPr>
          <p:cNvGrpSpPr/>
          <p:nvPr/>
        </p:nvGrpSpPr>
        <p:grpSpPr>
          <a:xfrm>
            <a:off x="1373954" y="2860622"/>
            <a:ext cx="2835530" cy="1337693"/>
            <a:chOff x="5018454" y="2860622"/>
            <a:chExt cx="2835530" cy="1337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B22EE2-B28C-B749-AFB7-853BF232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8454" y="3283915"/>
              <a:ext cx="283553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6CD4E-D1DF-A846-8D28-B7773DF3A754}"/>
                </a:ext>
              </a:extLst>
            </p:cNvPr>
            <p:cNvSpPr txBox="1"/>
            <p:nvPr/>
          </p:nvSpPr>
          <p:spPr>
            <a:xfrm>
              <a:off x="6010462" y="286062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A3FCE8-18D5-DA42-9D3B-36BE430BCCD7}"/>
              </a:ext>
            </a:extLst>
          </p:cNvPr>
          <p:cNvGrpSpPr/>
          <p:nvPr/>
        </p:nvGrpSpPr>
        <p:grpSpPr>
          <a:xfrm>
            <a:off x="1966118" y="952164"/>
            <a:ext cx="5211765" cy="1328284"/>
            <a:chOff x="1966118" y="952164"/>
            <a:chExt cx="5211765" cy="13282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F38260-EAAB-074D-909A-19038AE6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6118" y="1366048"/>
              <a:ext cx="5211765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1BB49-2E44-DA4C-9EF3-A0C5EA04FA98}"/>
                </a:ext>
              </a:extLst>
            </p:cNvPr>
            <p:cNvSpPr txBox="1"/>
            <p:nvPr/>
          </p:nvSpPr>
          <p:spPr>
            <a:xfrm>
              <a:off x="4197539" y="95216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Gitter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A16CA-4FD2-D54A-B673-495728376C07}"/>
              </a:ext>
            </a:extLst>
          </p:cNvPr>
          <p:cNvGrpSpPr/>
          <p:nvPr/>
        </p:nvGrpSpPr>
        <p:grpSpPr>
          <a:xfrm>
            <a:off x="5583438" y="2860622"/>
            <a:ext cx="2186608" cy="1337693"/>
            <a:chOff x="1422561" y="2860622"/>
            <a:chExt cx="2186608" cy="13376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54AD24-ACBD-4A40-9A59-7D261323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561" y="3283915"/>
              <a:ext cx="2186608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6AAF8-8E31-2C49-86CA-CBE7EF81EC8C}"/>
                </a:ext>
              </a:extLst>
            </p:cNvPr>
            <p:cNvSpPr txBox="1"/>
            <p:nvPr/>
          </p:nvSpPr>
          <p:spPr>
            <a:xfrm>
              <a:off x="1628443" y="2860622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Kanban Boards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B9659-B272-194E-944D-0B51B3E11C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4" b="23734"/>
          <a:stretch/>
        </p:blipFill>
        <p:spPr>
          <a:xfrm>
            <a:off x="457200" y="-137846"/>
            <a:ext cx="8046720" cy="4764380"/>
          </a:xfr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5F2D66-B173-CF4A-9848-416DFAEA478B}"/>
              </a:ext>
            </a:extLst>
          </p:cNvPr>
          <p:cNvSpPr/>
          <p:nvPr/>
        </p:nvSpPr>
        <p:spPr>
          <a:xfrm>
            <a:off x="4960112" y="1629664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4DEF3E-C0E2-0645-988D-240E1304D80C}"/>
              </a:ext>
            </a:extLst>
          </p:cNvPr>
          <p:cNvSpPr/>
          <p:nvPr/>
        </p:nvSpPr>
        <p:spPr>
          <a:xfrm>
            <a:off x="4960112" y="2114296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CDE64-513E-F445-ABCE-9F17DF243941}"/>
              </a:ext>
            </a:extLst>
          </p:cNvPr>
          <p:cNvSpPr/>
          <p:nvPr/>
        </p:nvSpPr>
        <p:spPr>
          <a:xfrm>
            <a:off x="4960112" y="2598928"/>
            <a:ext cx="865632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33A19-64CE-ED44-AFCA-206AC1CF1B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b="16280"/>
          <a:stretch/>
        </p:blipFill>
        <p:spPr>
          <a:xfrm>
            <a:off x="795528" y="-164589"/>
            <a:ext cx="8046720" cy="5230310"/>
          </a:xfrm>
        </p:spPr>
      </p:pic>
    </p:spTree>
    <p:extLst>
      <p:ext uri="{BB962C8B-B14F-4D97-AF65-F5344CB8AC3E}">
        <p14:creationId xmlns:p14="http://schemas.microsoft.com/office/powerpoint/2010/main" val="76027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400800" y="1187532"/>
            <a:ext cx="486888" cy="344386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our private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FA3DE-12DC-4645-943A-2ED00CC50107}"/>
              </a:ext>
            </a:extLst>
          </p:cNvPr>
          <p:cNvSpPr txBox="1"/>
          <p:nvPr/>
        </p:nvSpPr>
        <p:spPr>
          <a:xfrm>
            <a:off x="816077" y="1081548"/>
            <a:ext cx="756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 me:  If I know you’re a Connect person, I’ll invite you.  I’m in NED or search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B7996-8FDE-9C42-B55E-E6C56972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89" y="1786876"/>
            <a:ext cx="5231319" cy="26085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760D35-5850-CA4B-8E11-3CFCA1F1C5B4}"/>
              </a:ext>
            </a:extLst>
          </p:cNvPr>
          <p:cNvSpPr/>
          <p:nvPr/>
        </p:nvSpPr>
        <p:spPr>
          <a:xfrm>
            <a:off x="537148" y="2717535"/>
            <a:ext cx="747251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74962-CED0-CF4E-8AB9-CEE98ECCD3FE}"/>
              </a:ext>
            </a:extLst>
          </p:cNvPr>
          <p:cNvSpPr/>
          <p:nvPr/>
        </p:nvSpPr>
        <p:spPr>
          <a:xfrm>
            <a:off x="984516" y="3420542"/>
            <a:ext cx="1469919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54E11B-3348-314E-877C-1A9552FD98B4}"/>
              </a:ext>
            </a:extLst>
          </p:cNvPr>
          <p:cNvSpPr/>
          <p:nvPr/>
        </p:nvSpPr>
        <p:spPr>
          <a:xfrm>
            <a:off x="4092340" y="4701049"/>
            <a:ext cx="466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u="sng" dirty="0">
                <a:solidFill>
                  <a:srgbClr val="954F7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tooltip="https://nih.app.box.com/file/656624781744"/>
              </a:rPr>
              <a:t>https://nih.app.box.com/file/656624781744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ED838-4525-1945-822E-1BEAD0B8D134}"/>
              </a:ext>
            </a:extLst>
          </p:cNvPr>
          <p:cNvSpPr/>
          <p:nvPr/>
        </p:nvSpPr>
        <p:spPr>
          <a:xfrm>
            <a:off x="4703565" y="4395447"/>
            <a:ext cx="3437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Roster of CONNECT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Ids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74C4FA-08F0-3347-88B0-596C05E1CE76}"/>
              </a:ext>
            </a:extLst>
          </p:cNvPr>
          <p:cNvSpPr/>
          <p:nvPr/>
        </p:nvSpPr>
        <p:spPr>
          <a:xfrm>
            <a:off x="6616332" y="591280"/>
            <a:ext cx="176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 </a:t>
            </a:r>
            <a:r>
              <a:rPr lang="en-US" u="sng" dirty="0">
                <a:solidFill>
                  <a:srgbClr val="954F7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u="sng" dirty="0" err="1">
                <a:solidFill>
                  <a:srgbClr val="954F7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gitter.im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FAD1BFEB-2E7B-D74F-86C9-EE84A2D79271}"/>
              </a:ext>
            </a:extLst>
          </p:cNvPr>
          <p:cNvSpPr txBox="1">
            <a:spLocks/>
          </p:cNvSpPr>
          <p:nvPr/>
        </p:nvSpPr>
        <p:spPr bwMode="auto">
          <a:xfrm>
            <a:off x="4747723" y="1439307"/>
            <a:ext cx="4108387" cy="152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defTabSz="457200" rtl="0" eaLnBrk="1" fontAlgn="base" hangingPunct="1">
              <a:spcBef>
                <a:spcPct val="0"/>
              </a:spcBef>
              <a:spcAft>
                <a:spcPts val="1000"/>
              </a:spcAft>
              <a:buClr>
                <a:schemeClr val="accent1"/>
              </a:buClr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1pPr>
            <a:lvl2pPr marL="457200" indent="-228600" algn="l" defTabSz="457200" rtl="0" eaLnBrk="1" fontAlgn="base" hangingPunct="1">
              <a:spcBef>
                <a:spcPct val="0"/>
              </a:spcBef>
              <a:spcAft>
                <a:spcPts val="1000"/>
              </a:spcAft>
              <a:buClr>
                <a:schemeClr val="accent1"/>
              </a:buClr>
              <a:buFont typeface="Wingdings" charset="0"/>
              <a:buChar char="§"/>
              <a:defRPr sz="1900" kern="120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  <a:lvl3pPr marL="685800" indent="-228600" algn="l" defTabSz="457200" rtl="0" eaLnBrk="1" fontAlgn="base" hangingPunct="1">
              <a:spcBef>
                <a:spcPct val="0"/>
              </a:spcBef>
              <a:spcAft>
                <a:spcPts val="1000"/>
              </a:spcAft>
              <a:buClr>
                <a:schemeClr val="accent1"/>
              </a:buClr>
              <a:buFont typeface="Wingdings" charset="0"/>
              <a:buChar char="§"/>
              <a:defRPr sz="1800" kern="120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3pPr>
            <a:lvl4pPr marL="914400" indent="-228600" algn="l" defTabSz="457200" rtl="0" eaLnBrk="1" fontAlgn="base" hangingPunct="1">
              <a:spcBef>
                <a:spcPct val="0"/>
              </a:spcBef>
              <a:spcAft>
                <a:spcPts val="1000"/>
              </a:spcAft>
              <a:buClr>
                <a:schemeClr val="accent1"/>
              </a:buClr>
              <a:buFont typeface="Wingdings" charset="0"/>
              <a:buChar char="§"/>
              <a:defRPr sz="1700" kern="120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4pPr>
            <a:lvl5pPr marL="1143000" indent="-228600" algn="l" defTabSz="457200" rtl="0" eaLnBrk="1" fontAlgn="base" hangingPunct="1">
              <a:spcBef>
                <a:spcPct val="0"/>
              </a:spcBef>
              <a:spcAft>
                <a:spcPts val="1000"/>
              </a:spcAft>
              <a:buClr>
                <a:schemeClr val="accent1"/>
              </a:buClr>
              <a:buFont typeface="Wingdings" charset="0"/>
              <a:buChar char="§"/>
              <a:defRPr sz="1600" kern="120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report a bug</a:t>
            </a:r>
          </a:p>
          <a:p>
            <a:r>
              <a:rPr lang="en-US" dirty="0"/>
              <a:t>to request an action</a:t>
            </a:r>
          </a:p>
          <a:p>
            <a:r>
              <a:rPr lang="en-US" dirty="0"/>
              <a:t>to provide requested feedback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840631-9DB1-0549-BDB8-95525E0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or </a:t>
            </a:r>
            <a:r>
              <a:rPr lang="en-US" dirty="0" err="1"/>
              <a:t>Github</a:t>
            </a:r>
            <a:r>
              <a:rPr lang="en-US" dirty="0"/>
              <a:t> Issue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21F2A1-3D4D-4642-B678-46FB14C99A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3776" y="1439307"/>
            <a:ext cx="4108387" cy="1688206"/>
          </a:xfrm>
        </p:spPr>
        <p:txBody>
          <a:bodyPr/>
          <a:lstStyle/>
          <a:p>
            <a:r>
              <a:rPr lang="en-US" dirty="0"/>
              <a:t>to discuss an issue</a:t>
            </a:r>
          </a:p>
          <a:p>
            <a:r>
              <a:rPr lang="en-US" dirty="0"/>
              <a:t>to ask a question</a:t>
            </a:r>
          </a:p>
          <a:p>
            <a:r>
              <a:rPr lang="en-US" dirty="0"/>
              <a:t>to provide feedback when not requested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90F0B-7639-384D-B99A-1717FF4CF1C7}"/>
              </a:ext>
            </a:extLst>
          </p:cNvPr>
          <p:cNvSpPr txBox="1"/>
          <p:nvPr/>
        </p:nvSpPr>
        <p:spPr>
          <a:xfrm>
            <a:off x="493776" y="1069975"/>
            <a:ext cx="410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D8D91-6936-C04C-AE47-EE538406CC17}"/>
              </a:ext>
            </a:extLst>
          </p:cNvPr>
          <p:cNvSpPr txBox="1"/>
          <p:nvPr/>
        </p:nvSpPr>
        <p:spPr>
          <a:xfrm>
            <a:off x="4762055" y="1075052"/>
            <a:ext cx="389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Create a </a:t>
            </a:r>
            <a:r>
              <a:rPr lang="en-US" u="sng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 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D0EA7-FE04-0D4C-9B8A-A942935CE3E3}"/>
              </a:ext>
            </a:extLst>
          </p:cNvPr>
          <p:cNvSpPr txBox="1"/>
          <p:nvPr/>
        </p:nvSpPr>
        <p:spPr>
          <a:xfrm>
            <a:off x="2686388" y="3409409"/>
            <a:ext cx="377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in doubt, 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may ask you to create an issue</a:t>
            </a:r>
          </a:p>
        </p:txBody>
      </p:sp>
    </p:spTree>
    <p:extLst>
      <p:ext uri="{BB962C8B-B14F-4D97-AF65-F5344CB8AC3E}">
        <p14:creationId xmlns:p14="http://schemas.microsoft.com/office/powerpoint/2010/main" val="3387116004"/>
      </p:ext>
    </p:extLst>
  </p:cSld>
  <p:clrMapOvr>
    <a:masterClrMapping/>
  </p:clrMapOvr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1350</TotalTime>
  <Words>490</Words>
  <Application>Microsoft Macintosh PowerPoint</Application>
  <PresentationFormat>On-screen Show (16:9)</PresentationFormat>
  <Paragraphs>73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Github is a Web-Based Repository (GIT)</vt:lpstr>
      <vt:lpstr>Github integrates communication with our repository</vt:lpstr>
      <vt:lpstr>PowerPoint Presentation</vt:lpstr>
      <vt:lpstr>PowerPoint Presentation</vt:lpstr>
      <vt:lpstr>PowerPoint Presentation</vt:lpstr>
      <vt:lpstr>Communicating via Gitter  https://gitter.im</vt:lpstr>
      <vt:lpstr>Joining our private gitter chat</vt:lpstr>
      <vt:lpstr>Gitter or Github Issue</vt:lpstr>
      <vt:lpstr>Creating an Issue from the PWA</vt:lpstr>
      <vt:lpstr>Creating an Issue (Bug report)</vt:lpstr>
      <vt:lpstr>Creating an Example Issue</vt:lpstr>
      <vt:lpstr>Creating an Example Issue </vt:lpstr>
      <vt:lpstr>Creating an Example Issue </vt:lpstr>
      <vt:lpstr>Creating an Example Issue </vt:lpstr>
      <vt:lpstr>Creating an Example Issue </vt:lpstr>
      <vt:lpstr>Tracking issues with the Github Kanban</vt:lpstr>
      <vt:lpstr>PowerPoint Presentation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54</cp:revision>
  <dcterms:created xsi:type="dcterms:W3CDTF">2020-04-09T16:58:51Z</dcterms:created>
  <dcterms:modified xsi:type="dcterms:W3CDTF">2020-04-28T21:39:15Z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